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587" r:id="rId2"/>
    <p:sldId id="588" r:id="rId3"/>
    <p:sldId id="1029" r:id="rId4"/>
    <p:sldId id="1028" r:id="rId5"/>
    <p:sldId id="1012" r:id="rId6"/>
    <p:sldId id="1013" r:id="rId7"/>
    <p:sldId id="1014" r:id="rId8"/>
    <p:sldId id="1015" r:id="rId9"/>
    <p:sldId id="1017" r:id="rId10"/>
    <p:sldId id="1018" r:id="rId11"/>
    <p:sldId id="1019" r:id="rId12"/>
    <p:sldId id="1031" r:id="rId13"/>
    <p:sldId id="1030" r:id="rId14"/>
    <p:sldId id="1007" r:id="rId15"/>
    <p:sldId id="1008" r:id="rId16"/>
    <p:sldId id="1009" r:id="rId17"/>
    <p:sldId id="975" r:id="rId18"/>
    <p:sldId id="1010" r:id="rId19"/>
    <p:sldId id="1011" r:id="rId20"/>
    <p:sldId id="989" r:id="rId21"/>
    <p:sldId id="990" r:id="rId22"/>
    <p:sldId id="996" r:id="rId23"/>
    <p:sldId id="1000" r:id="rId24"/>
    <p:sldId id="1001" r:id="rId25"/>
    <p:sldId id="985" r:id="rId26"/>
    <p:sldId id="1033" r:id="rId27"/>
    <p:sldId id="1038" r:id="rId28"/>
    <p:sldId id="1032" r:id="rId29"/>
    <p:sldId id="900" r:id="rId30"/>
    <p:sldId id="901" r:id="rId31"/>
    <p:sldId id="902" r:id="rId32"/>
    <p:sldId id="903" r:id="rId33"/>
    <p:sldId id="1037" r:id="rId34"/>
    <p:sldId id="1035" r:id="rId35"/>
    <p:sldId id="397" r:id="rId36"/>
    <p:sldId id="436" r:id="rId37"/>
    <p:sldId id="457" r:id="rId38"/>
    <p:sldId id="428" r:id="rId39"/>
    <p:sldId id="460" r:id="rId40"/>
    <p:sldId id="458" r:id="rId41"/>
    <p:sldId id="461" r:id="rId42"/>
    <p:sldId id="439" r:id="rId43"/>
    <p:sldId id="463" r:id="rId44"/>
    <p:sldId id="469" r:id="rId45"/>
    <p:sldId id="1036" r:id="rId4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0000"/>
    <a:srgbClr val="00A001"/>
    <a:srgbClr val="DCB22D"/>
    <a:srgbClr val="A5A500"/>
    <a:srgbClr val="2E5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8" autoAdjust="0"/>
    <p:restoredTop sz="94592" autoAdjust="0"/>
  </p:normalViewPr>
  <p:slideViewPr>
    <p:cSldViewPr snapToGrid="0" snapToObjects="1">
      <p:cViewPr varScale="1">
        <p:scale>
          <a:sx n="68" d="100"/>
          <a:sy n="68" d="100"/>
        </p:scale>
        <p:origin x="200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B892759-B19F-4024-A57D-FA06586D2ADA}" type="datetimeFigureOut">
              <a:rPr lang="en-US"/>
              <a:pPr>
                <a:defRPr/>
              </a:pPr>
              <a:t>7/28/19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7F1B438A-8382-4C2F-B914-1C46418E1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675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31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Explain PCA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Explain FPCA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Ideal</a:t>
            </a:r>
            <a:r>
              <a:rPr lang="en-US" baseline="0" dirty="0"/>
              <a:t> for this type of problem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Our algorithm is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7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</a:t>
            </a:r>
            <a:r>
              <a:rPr lang="en-US" baseline="0" dirty="0"/>
              <a:t> people of where you are in your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1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Aim: to quantify the week to week 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5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Aim: to quantify the week to week 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3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Give some background on</a:t>
            </a:r>
            <a:r>
              <a:rPr lang="en-US" baseline="0" dirty="0"/>
              <a:t> NHANES, day of the week and the time of the day;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97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things about representing</a:t>
            </a:r>
            <a:r>
              <a:rPr lang="en-US" baseline="0" dirty="0"/>
              <a:t> in terms of the basis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/>
              <a:t>- Highlight one persons</a:t>
            </a:r>
            <a:r>
              <a:rPr lang="en-US" baseline="0" dirty="0"/>
              <a:t> warping function, curves pre and post registration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1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Explain PCA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Explain FPCA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Ideal</a:t>
            </a:r>
            <a:r>
              <a:rPr lang="en-US" baseline="0" dirty="0"/>
              <a:t> for this type of problem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Our algorithm is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27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Explain PCA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Explain FPCA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Ideal</a:t>
            </a:r>
            <a:r>
              <a:rPr lang="en-US" baseline="0" dirty="0"/>
              <a:t> for this type of problem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Our algorithm is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05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2188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Explain PCA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Explain FPCA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Ideal</a:t>
            </a:r>
            <a:r>
              <a:rPr lang="en-US" baseline="0" dirty="0"/>
              <a:t> for this type of problem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Our algorithm is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0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EE8-8A04-4346-910F-9263CA63D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C3699-6D21-4FF6-93D7-F13E9A6B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80C85-E82E-4EBA-86BE-06515437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7E7FE-B1C6-495D-B7A4-DF3C77E6BA04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9E81-2C07-4358-8EB6-5CB16BD5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B15E-5427-4738-B862-1AD5E67F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1E4D2F-6BB1-4C1F-9E6A-F32134420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B485-E856-4A42-8FAD-6371BFB1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2585-9E26-4BE5-8D0F-907EA0BE9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CD44-BE46-4585-9A73-B9484A68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BCA0EE-E858-4B2E-BF20-53D35941F0C9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80FA-9479-49B4-BF8D-CE77C7B2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AAA1-CD83-4F77-9756-6AB4A3D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9AE8-0B3B-4913-A0A5-15D3CCC506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AA8A-1A09-4820-8D4D-0AA4C93A4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26855-8D1A-4F54-BC2B-3DE5F99DF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C88D3-806C-4D90-BCC3-CBC82564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1A9D06-40D5-4E29-94A7-748B5BB47904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3837-6402-4756-ADBB-2B81F1B1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78D7-78AE-40F7-BE2A-B43B111D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61F2-F889-4656-B5AF-C3167D612D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6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D457510-F397-584B-AD96-6BFD7262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96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BC22-3512-4811-9781-7532055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3F81-AEF1-4D64-A617-C7A64536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1E12-571E-44D8-9CC7-4823495E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342100-318B-44A0-AE5C-B51852628682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BC35E-D5C6-4E01-B0C1-28909460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F980-3330-4CD2-A5AA-80B2B181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AE28D-2B13-416A-9D04-E129CFB696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5BF-44CA-4213-B5C6-3A3F9D13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89B34-96BC-48D7-B1D0-C3BE98C61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13F6A-04D8-4EC0-A337-E4716F2F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53F529-D2BC-4B93-82B9-535C3646EAC7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BB52-297C-4ECC-B1AC-C6CEF987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3B92E-DE28-4E35-95DC-EF8A23E8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ECFFD-9CD9-4519-BBEA-009C219262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8F7E-1A93-4D24-80B9-C638B718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209C-C656-4AFD-9D65-12751D479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DAFD-88BE-4BB8-98F0-A5BFBAE0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12AA6-1730-458E-A5C6-BC7C8646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C4ABB0-ACEE-4DB5-B3E6-CA9D21471A0F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106C-111F-4B12-BB60-A84937FA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1E82-89D7-4B81-B4DE-D9ABDD44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9397A-4A20-4AC0-B223-B19B82E84E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441-3B97-46C5-A240-B11FE72E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A2BF-8C6C-440D-A065-6461A2ED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37E8-6B0A-4188-B3E5-1E3CD0E75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88A38-48CB-425E-8DCC-9275801E8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22026-84D0-458B-A887-EC3BFCF3E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567B1-5804-4665-882B-18BD22DE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EBB2D6-7DA9-460D-8B69-B4F173BBB0CF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3DAF2-ABE7-4271-B98D-D09C60F9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6CB04-9854-44C3-9AFF-088E82CF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A7E91-03C6-4A25-8679-FCA2ED08C5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6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068E-35A2-490A-BEF5-6AE4C6ED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94C5B-5584-462A-B457-FAAE2486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FF950A-BB8C-4578-B183-045925419271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721C-100F-4C3B-BB8D-FF01EDB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7CB6-D7EF-40CB-8495-EAD2EF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C6A15-3833-4CC6-8577-8A893E77D6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9EC66-F1D6-4A43-8E44-64057772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F94E1F-DCDC-4BC2-AEAB-FCE64D8C34B2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614ED-5FE1-49F8-AB33-5C3DF26F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878D5-F4F0-4BAF-ADD8-D0990FA3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2DC25-A11B-44EC-B747-3DD9B4EEAC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46CC-2686-49C2-AB19-276E44C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C6B0-181B-47D6-9CDD-3C7EC040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4EED0-745F-4273-8EFC-19BDC4C6A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8EB54-3FC9-4F91-82F9-2F629727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AF0870-377A-43D4-BF3C-FF29D45CC7B3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BB6F7-08C9-44E6-A760-157AF800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951F0-D289-421B-85B6-3530C4DA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EA28A-1AE0-485C-8A7D-FEA18F59C0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6C3D-D2D1-4C1F-AAEB-7D35173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97D03-4822-4DFD-8BF1-F59408987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2C691-47F5-4B42-A88E-6B3F7476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87F59-39BC-4427-9330-F3DDA12E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73223D-F9AC-4084-AB50-7418EE300D9D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710BF-8CC9-4042-918A-D9514412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9C9CB-9652-406B-A44E-0758F68F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C05F4-1D23-4424-8ADF-74254EB98E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20679-E053-4331-BEE7-437A6B21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2621-9BFC-476A-9AE3-3CBD3CF15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AD18D-9BF5-4252-862C-BC45491A2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B62A21-2410-46CA-B580-6B5CBD18620C}" type="datetimeFigureOut">
              <a:rPr lang="en-US" smtClean="0"/>
              <a:pPr>
                <a:defRPr/>
              </a:pPr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DF2E-00DD-4E01-98E6-89EA0691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4A64-A2A2-4DC8-AB62-743AE41E0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AA4AC6-D1C9-4587-9609-F36B9D520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76200" y="862807"/>
            <a:ext cx="8823325" cy="1470025"/>
          </a:xfrm>
        </p:spPr>
        <p:txBody>
          <a:bodyPr/>
          <a:lstStyle/>
          <a:p>
            <a:pPr eaLnBrk="1" hangingPunct="1"/>
            <a:r>
              <a:rPr lang="en-US" sz="2800" b="1" dirty="0"/>
              <a:t>Wearables: other functional approaches</a:t>
            </a:r>
            <a:endParaRPr lang="en-US" altLang="en-US" sz="2800" b="1" dirty="0"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663" y="2734195"/>
            <a:ext cx="6400800" cy="49810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dirty="0">
                <a:solidFill>
                  <a:srgbClr val="4F81BD"/>
                </a:solidFill>
                <a:latin typeface="+mj-lt"/>
                <a:cs typeface="Cambria"/>
              </a:rPr>
              <a:t>JSM 2019</a:t>
            </a:r>
          </a:p>
        </p:txBody>
      </p:sp>
      <p:sp>
        <p:nvSpPr>
          <p:cNvPr id="3076" name="TextBox 4"/>
          <p:cNvSpPr txBox="1">
            <a:spLocks noChangeArrowheads="1"/>
          </p:cNvSpPr>
          <p:nvPr/>
        </p:nvSpPr>
        <p:spPr bwMode="auto">
          <a:xfrm>
            <a:off x="1716088" y="628491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07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" y="5252484"/>
            <a:ext cx="3192463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467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4CACF-6936-4A69-B445-B9664D28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0" y="669851"/>
            <a:ext cx="8833140" cy="49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52B10-A3F1-4296-A126-54C14492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9" y="813390"/>
            <a:ext cx="7785647" cy="48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16FA-8B32-4738-9E53-C8211BA6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7B353-EEA2-4647-891B-626E7950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Di, C.Z., </a:t>
            </a:r>
            <a:r>
              <a:rPr lang="en-US" dirty="0" err="1"/>
              <a:t>Crainiceanu</a:t>
            </a:r>
            <a:r>
              <a:rPr lang="en-US" dirty="0"/>
              <a:t>, C.M., </a:t>
            </a:r>
            <a:r>
              <a:rPr lang="en-US" dirty="0" err="1"/>
              <a:t>Caffo</a:t>
            </a:r>
            <a:r>
              <a:rPr lang="en-US" dirty="0"/>
              <a:t>, B.S. and Punjabi, N.M., 2009. Multilevel functional principal component analysis. </a:t>
            </a:r>
            <a:r>
              <a:rPr lang="en-US" i="1" dirty="0"/>
              <a:t>The annals of applied statistics</a:t>
            </a:r>
            <a:r>
              <a:rPr lang="en-US" dirty="0"/>
              <a:t>, </a:t>
            </a:r>
            <a:r>
              <a:rPr lang="en-US" i="1" dirty="0"/>
              <a:t>3</a:t>
            </a:r>
            <a:r>
              <a:rPr lang="en-US" dirty="0"/>
              <a:t>(1), p.458.</a:t>
            </a:r>
          </a:p>
          <a:p>
            <a:r>
              <a:rPr lang="en-US" dirty="0"/>
              <a:t>Zipunnikov V., </a:t>
            </a:r>
            <a:r>
              <a:rPr lang="en-US" dirty="0" err="1"/>
              <a:t>Caffo</a:t>
            </a:r>
            <a:r>
              <a:rPr lang="en-US" dirty="0"/>
              <a:t> B.S., </a:t>
            </a:r>
            <a:r>
              <a:rPr lang="en-US" dirty="0" err="1"/>
              <a:t>Yousem</a:t>
            </a:r>
            <a:r>
              <a:rPr lang="en-US" dirty="0"/>
              <a:t> D.M, </a:t>
            </a:r>
            <a:r>
              <a:rPr lang="en-US" dirty="0" err="1"/>
              <a:t>Davatzikos</a:t>
            </a:r>
            <a:r>
              <a:rPr lang="en-US" dirty="0"/>
              <a:t> C., Schwartz B.S., </a:t>
            </a:r>
            <a:r>
              <a:rPr lang="en-US" dirty="0" err="1"/>
              <a:t>Crainiceanu</a:t>
            </a:r>
            <a:r>
              <a:rPr lang="en-US" dirty="0"/>
              <a:t> C. (2011),Multilevel Functional Principal Component Analysis for High-Dimensional Data. Journal of Computational and Graphical Statistics, 20(4), pp. 852-873 </a:t>
            </a:r>
          </a:p>
          <a:p>
            <a:r>
              <a:rPr lang="en-US" dirty="0" err="1"/>
              <a:t>Shou</a:t>
            </a:r>
            <a:r>
              <a:rPr lang="en-US" dirty="0"/>
              <a:t>, H., Zipunnikov, V., </a:t>
            </a:r>
            <a:r>
              <a:rPr lang="en-US" dirty="0" err="1"/>
              <a:t>Crainiceanu</a:t>
            </a:r>
            <a:r>
              <a:rPr lang="en-US" dirty="0"/>
              <a:t> C., </a:t>
            </a:r>
            <a:r>
              <a:rPr lang="en-US" dirty="0" err="1"/>
              <a:t>Greven</a:t>
            </a:r>
            <a:r>
              <a:rPr lang="en-US" dirty="0"/>
              <a:t>, S. (2015) Structured Functional Principal Component Analysis</a:t>
            </a:r>
            <a:br>
              <a:rPr lang="en-US" dirty="0"/>
            </a:br>
            <a:r>
              <a:rPr lang="en-US" dirty="0"/>
              <a:t>Biometrics, 71 (1), pp. 247-757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0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6095-5677-4DB8-9345-2C9BAE87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447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Multi-level Matrix-Variate Analysis</a:t>
            </a:r>
            <a:br>
              <a:rPr lang="en-US" b="1" dirty="0"/>
            </a:br>
            <a:r>
              <a:rPr lang="en-US" b="1" dirty="0"/>
              <a:t> (MMVA)</a:t>
            </a:r>
          </a:p>
        </p:txBody>
      </p:sp>
    </p:spTree>
    <p:extLst>
      <p:ext uri="{BB962C8B-B14F-4D97-AF65-F5344CB8AC3E}">
        <p14:creationId xmlns:p14="http://schemas.microsoft.com/office/powerpoint/2010/main" val="18224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47163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9050"/>
          </a:xfrm>
        </p:spPr>
        <p:txBody>
          <a:bodyPr>
            <a:normAutofit/>
          </a:bodyPr>
          <a:lstStyle/>
          <a:p>
            <a:r>
              <a:rPr lang="en-US" sz="2400" b="1" dirty="0"/>
              <a:t>Heart failure </a:t>
            </a:r>
            <a:r>
              <a:rPr lang="en-US" sz="2400" dirty="0"/>
              <a:t>(HF) is a leading chronic disease in the elderly</a:t>
            </a:r>
          </a:p>
          <a:p>
            <a:r>
              <a:rPr lang="en-US" sz="2400" dirty="0"/>
              <a:t>Lifetime risk is 20% for those over age 40 in the US</a:t>
            </a:r>
          </a:p>
          <a:p>
            <a:r>
              <a:rPr lang="en-US" sz="2400" dirty="0"/>
              <a:t>HF burden exceeds $30 billion (&gt; 50% on hospitalization costs)</a:t>
            </a:r>
          </a:p>
          <a:p>
            <a:r>
              <a:rPr lang="en-US" sz="2400" dirty="0"/>
              <a:t>Identifying subjects with increased risk of hospitalization is important</a:t>
            </a:r>
          </a:p>
          <a:p>
            <a:endParaRPr lang="en-US" sz="2400" dirty="0"/>
          </a:p>
          <a:p>
            <a:endParaRPr lang="en-US" sz="2400" dirty="0"/>
          </a:p>
          <a:p>
            <a:pPr lvl="1" eaLnBrk="1" hangingPunct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37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47163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63" y="1035853"/>
            <a:ext cx="8229600" cy="509905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b="1" dirty="0"/>
              <a:t>Static risk models </a:t>
            </a:r>
            <a:r>
              <a:rPr lang="en-US" sz="2400" dirty="0"/>
              <a:t>include demographics, comorbidities (</a:t>
            </a:r>
            <a:r>
              <a:rPr lang="en-US" sz="2400" dirty="0" err="1"/>
              <a:t>AFib</a:t>
            </a:r>
            <a:r>
              <a:rPr lang="en-US" sz="2400" dirty="0"/>
              <a:t>, hypertension, diabetes mellitus), income, etc.</a:t>
            </a:r>
          </a:p>
          <a:p>
            <a:r>
              <a:rPr lang="en-US" sz="2400" b="1" dirty="0"/>
              <a:t>Dynamic risk models </a:t>
            </a:r>
            <a:r>
              <a:rPr lang="en-US" sz="2400" dirty="0"/>
              <a:t>may be more accurate by including real-time data from wearables </a:t>
            </a:r>
          </a:p>
          <a:p>
            <a:r>
              <a:rPr lang="en-US" sz="2400" dirty="0"/>
              <a:t>A prospective longitudinal cohort study </a:t>
            </a:r>
            <a:r>
              <a:rPr lang="en" sz="2400" dirty="0"/>
              <a:t>Advanced Cardiac Care Center of Columbia University Medical Center</a:t>
            </a:r>
          </a:p>
          <a:p>
            <a:r>
              <a:rPr lang="en" sz="2400" dirty="0"/>
              <a:t>59 individuals with clinical diagnosis of congestive heart failure (CHF)</a:t>
            </a:r>
          </a:p>
          <a:p>
            <a:r>
              <a:rPr lang="en" sz="2400" dirty="0"/>
              <a:t> 3-9 </a:t>
            </a:r>
            <a:r>
              <a:rPr lang="en-US" sz="2400" dirty="0"/>
              <a:t>months of follow up</a:t>
            </a:r>
            <a:endParaRPr lang="en" sz="2400" dirty="0"/>
          </a:p>
          <a:p>
            <a:r>
              <a:rPr lang="en" sz="2400" dirty="0"/>
              <a:t>Actical (Respironics)</a:t>
            </a:r>
          </a:p>
          <a:p>
            <a:r>
              <a:rPr lang="en-US" sz="2400" dirty="0"/>
              <a:t>up to </a:t>
            </a:r>
            <a:r>
              <a:rPr lang="en" sz="2400" dirty="0"/>
              <a:t>one month of minute-level activity counts </a:t>
            </a:r>
          </a:p>
          <a:p>
            <a:pPr marL="0" indent="0">
              <a:buNone/>
            </a:pPr>
            <a:endParaRPr lang="en" sz="2400" dirty="0"/>
          </a:p>
          <a:p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pic>
        <p:nvPicPr>
          <p:cNvPr id="4" name="Shape 75"/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 bwMode="auto">
          <a:xfrm>
            <a:off x="7045916" y="4825391"/>
            <a:ext cx="1320881" cy="139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89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47163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9050"/>
          </a:xfrm>
        </p:spPr>
        <p:txBody>
          <a:bodyPr>
            <a:normAutofit/>
          </a:bodyPr>
          <a:lstStyle/>
          <a:p>
            <a:r>
              <a:rPr lang="en" sz="2400" dirty="0"/>
              <a:t>24 individuals had adverse clinical events </a:t>
            </a:r>
          </a:p>
          <a:p>
            <a:pPr lvl="1"/>
            <a:r>
              <a:rPr lang="en" sz="2000" dirty="0"/>
              <a:t>14 hospitalizations</a:t>
            </a:r>
          </a:p>
          <a:p>
            <a:pPr lvl="1"/>
            <a:r>
              <a:rPr lang="en" sz="2000" dirty="0"/>
              <a:t>10 emergency room visits</a:t>
            </a:r>
          </a:p>
          <a:p>
            <a:r>
              <a:rPr lang="en-US" sz="2400" b="1" dirty="0"/>
              <a:t>Goal</a:t>
            </a:r>
            <a:r>
              <a:rPr lang="en" sz="2400" b="1" dirty="0"/>
              <a:t>: </a:t>
            </a:r>
            <a:r>
              <a:rPr lang="en" sz="2400" dirty="0"/>
              <a:t>model within-subject pre/post event </a:t>
            </a:r>
            <a:r>
              <a:rPr lang="en-US" sz="2400" dirty="0"/>
              <a:t>change in patients status</a:t>
            </a:r>
          </a:p>
          <a:p>
            <a:r>
              <a:rPr lang="en-US" sz="2400" b="1" dirty="0"/>
              <a:t>Solution: </a:t>
            </a:r>
            <a:r>
              <a:rPr lang="en-US" sz="2400" dirty="0"/>
              <a:t>track week-to-week variability </a:t>
            </a:r>
          </a:p>
          <a:p>
            <a:pPr marL="0" indent="0">
              <a:buNone/>
            </a:pPr>
            <a:endParaRPr lang="en" sz="2400" dirty="0"/>
          </a:p>
          <a:p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pic>
        <p:nvPicPr>
          <p:cNvPr id="5" name="Shape 75"/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 bwMode="auto">
          <a:xfrm>
            <a:off x="6863254" y="4786367"/>
            <a:ext cx="1668902" cy="170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865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Minute-level activity profiles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" y="1874837"/>
            <a:ext cx="7756525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08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No-event group subject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8349" b="2317"/>
          <a:stretch/>
        </p:blipFill>
        <p:spPr>
          <a:xfrm>
            <a:off x="744717" y="1238530"/>
            <a:ext cx="2900380" cy="5388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4228" y="1645494"/>
            <a:ext cx="384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r>
              <a:rPr lang="en-US" dirty="0"/>
              <a:t>-    8 months of monitoring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Low week-to-week variability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Had no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651660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Event-group subject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522" b="2830"/>
          <a:stretch/>
        </p:blipFill>
        <p:spPr>
          <a:xfrm>
            <a:off x="523188" y="1210249"/>
            <a:ext cx="2831266" cy="5360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0387" y="1720909"/>
            <a:ext cx="384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r>
              <a:rPr lang="en-US" dirty="0"/>
              <a:t>-    8 months of monitoring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High week-to-week variability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Had a hospitalization</a:t>
            </a:r>
          </a:p>
        </p:txBody>
      </p:sp>
    </p:spTree>
    <p:extLst>
      <p:ext uri="{BB962C8B-B14F-4D97-AF65-F5344CB8AC3E}">
        <p14:creationId xmlns:p14="http://schemas.microsoft.com/office/powerpoint/2010/main" val="151344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3D20-1DAF-42B9-A174-34B3FA1D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F12B-ED79-4B93-A537-107E5611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Multi-level functional methods</a:t>
            </a:r>
          </a:p>
          <a:p>
            <a:r>
              <a:rPr lang="en-US" dirty="0"/>
              <a:t>Matrix-variate multi-level functional methods</a:t>
            </a:r>
          </a:p>
          <a:p>
            <a:r>
              <a:rPr lang="en-US" dirty="0"/>
              <a:t>Multi-level methods for generalized (</a:t>
            </a:r>
            <a:r>
              <a:rPr lang="en-US" dirty="0" err="1"/>
              <a:t>e.g</a:t>
            </a:r>
            <a:r>
              <a:rPr lang="en-US" dirty="0"/>
              <a:t> binary) functional curves</a:t>
            </a:r>
          </a:p>
          <a:p>
            <a:r>
              <a:rPr lang="en-US" dirty="0"/>
              <a:t>Registration of generalized (e.g. binary) functional curves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0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98251" y="264477"/>
            <a:ext cx="8826599" cy="889409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Multilevel Matrix-Variate Analysis (MMVA)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18675" y="4601313"/>
            <a:ext cx="8397600" cy="13118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endParaRPr lang="en" sz="20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endParaRPr lang="en" sz="20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Keep within-week temporal structure across days &amp; within-day</a:t>
            </a: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odels subject-specific week-to-week variability</a:t>
            </a: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uses a linear mixed effect model to account for the multilevel design</a:t>
            </a: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2D structure is handled via a matrix-variate distribution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31" y="1365087"/>
            <a:ext cx="6510837" cy="3025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27027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47163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" dirty="0"/>
              <a:t>MMVA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50" y="1740530"/>
            <a:ext cx="8229600" cy="5099050"/>
          </a:xfrm>
        </p:spPr>
        <p:txBody>
          <a:bodyPr>
            <a:normAutofit/>
          </a:bodyPr>
          <a:lstStyle/>
          <a:p>
            <a:pPr marL="457200" lvl="1" indent="0" eaLnBrk="1" hangingPunct="1">
              <a:buNone/>
              <a:defRPr/>
            </a:pPr>
            <a:r>
              <a:rPr lang="en-US" sz="2000" dirty="0"/>
              <a:t>Model:</a:t>
            </a:r>
          </a:p>
          <a:p>
            <a:pPr lvl="1">
              <a:defRPr/>
            </a:pPr>
            <a:endParaRPr lang="en-US" sz="2000" dirty="0"/>
          </a:p>
          <a:p>
            <a:pPr lvl="1"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2000" dirty="0"/>
              <a:t>Z follows a matrix-variate distribution: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2000" dirty="0"/>
              <a:t>if</a:t>
            </a:r>
          </a:p>
        </p:txBody>
      </p:sp>
      <p:pic>
        <p:nvPicPr>
          <p:cNvPr id="5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71" y="2202331"/>
            <a:ext cx="5161293" cy="14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750" y="3850104"/>
            <a:ext cx="2265124" cy="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05" y="4174329"/>
            <a:ext cx="3132695" cy="3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171" y="5279551"/>
            <a:ext cx="5605868" cy="720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808" y="4748375"/>
            <a:ext cx="417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matrix-variate distribution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9602" y="6080780"/>
            <a:ext cx="3557420" cy="3380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0955" y="6473463"/>
            <a:ext cx="3280654" cy="3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0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Between-subject matrix-variate distance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Within-subject matrix-variate distance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41" y="2102637"/>
            <a:ext cx="5955018" cy="78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47" y="3764082"/>
            <a:ext cx="5955018" cy="6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9F5F-0944-45EC-8617-70A4E797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A0B2-83DE-4B5C-92FB-A9E8BA75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Between-subject scores </a:t>
            </a:r>
            <a:r>
              <a:rPr lang="en-US" sz="2400" dirty="0"/>
              <a:t>can be used as a “static” biomarker to enrich and potentially improve accuracy of currently used “static" risk score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A32F4-2D7F-4483-8A5E-FBF42D4B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86" y="2922458"/>
            <a:ext cx="2275148" cy="3705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ED597-4D57-4D3A-B3AB-5CC8C9B8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17" y="3343800"/>
            <a:ext cx="5795100" cy="19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58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9F5F-0944-45EC-8617-70A4E797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A0B2-83DE-4B5C-92FB-A9E8BA75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Within-subject scores </a:t>
            </a:r>
            <a:r>
              <a:rPr lang="en-US" sz="2400" dirty="0"/>
              <a:t>can be used as “dynamic” biomarkers that inform about weekly changes in patient status.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90250-6726-4FDF-97C0-050D5A715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34" y="2832658"/>
            <a:ext cx="7097553" cy="34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6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458200" cy="5486400"/>
          </a:xfrm>
        </p:spPr>
        <p:txBody>
          <a:bodyPr/>
          <a:lstStyle/>
          <a:p>
            <a:pPr eaLnBrk="1" hangingPunct="1">
              <a:defRPr/>
            </a:pPr>
            <a:endParaRPr lang="en-US" sz="1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Huang, L., Bai, J., </a:t>
            </a:r>
            <a:r>
              <a:rPr lang="en-US" dirty="0" err="1"/>
              <a:t>Ivanescu</a:t>
            </a:r>
            <a:r>
              <a:rPr lang="en-US" dirty="0"/>
              <a:t>, A., Harris, T., Maurer, M., Green, P. and Zipunnikov, V., 2019. Multilevel matrix-variate analysis and its application to accelerometry-measured physical activity in clinical populations. </a:t>
            </a:r>
            <a:r>
              <a:rPr lang="en-US" i="1" dirty="0"/>
              <a:t>Journal of the American Statistical Association</a:t>
            </a:r>
            <a:r>
              <a:rPr lang="en-US" dirty="0"/>
              <a:t>, </a:t>
            </a:r>
            <a:r>
              <a:rPr lang="en-US" i="1" dirty="0"/>
              <a:t>114</a:t>
            </a:r>
            <a:r>
              <a:rPr lang="en-US" dirty="0"/>
              <a:t>(526), pp.553-564.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Data is freely available with the submission</a:t>
            </a:r>
          </a:p>
          <a:p>
            <a:pPr marL="0" indent="0">
              <a:buNone/>
            </a:pPr>
            <a:endParaRPr lang="en-US" sz="2000" dirty="0"/>
          </a:p>
          <a:p>
            <a:pPr eaLnBrk="1" hangingPunct="1"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999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228C5-ED65-4BDA-969C-6A54ADA8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Multi-level Generalized Function-on-Scalar Regression and 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74060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78111-453C-4037-9F1D-DCEE3E82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11673"/>
            <a:ext cx="7860960" cy="52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9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4F84E63E-B12F-49F7-BC12-CF8F5BA05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6525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7942-C3C3-45DB-AB28-CA7494AB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09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643063"/>
            <a:ext cx="8902700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4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6095-5677-4DB8-9345-2C9BAE87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447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Multi-level functional principal component analysis</a:t>
            </a:r>
            <a:br>
              <a:rPr lang="en-US" b="1" dirty="0"/>
            </a:br>
            <a:r>
              <a:rPr lang="en-US" b="1" dirty="0"/>
              <a:t> (MFPCA)</a:t>
            </a:r>
          </a:p>
        </p:txBody>
      </p:sp>
    </p:spTree>
    <p:extLst>
      <p:ext uri="{BB962C8B-B14F-4D97-AF65-F5344CB8AC3E}">
        <p14:creationId xmlns:p14="http://schemas.microsoft.com/office/powerpoint/2010/main" val="3257910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0713"/>
            <a:ext cx="88884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itle 1"/>
          <p:cNvSpPr txBox="1">
            <a:spLocks/>
          </p:cNvSpPr>
          <p:nvPr/>
        </p:nvSpPr>
        <p:spPr bwMode="auto">
          <a:xfrm>
            <a:off x="376238" y="6138863"/>
            <a:ext cx="862488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9030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604963"/>
            <a:ext cx="8670925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746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244725"/>
            <a:ext cx="8469313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456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7386-C0F9-494F-B385-97D8133A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A828-72CE-4AD2-83FF-B359EC815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Goldsmith, J., Zipunnikov, V, </a:t>
            </a:r>
            <a:r>
              <a:rPr lang="en-US" dirty="0" err="1"/>
              <a:t>Schrack</a:t>
            </a:r>
            <a:r>
              <a:rPr lang="en-US" dirty="0"/>
              <a:t>, J., Generalized Multilevel Function-on-Scalar Regression and Principal Component Analysis</a:t>
            </a:r>
            <a:br>
              <a:rPr lang="en-US" dirty="0"/>
            </a:br>
            <a:r>
              <a:rPr lang="en-US" dirty="0"/>
              <a:t>Biometrics, 71 (2), pp. 344-353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49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8BFDB6-F4E6-4E61-B66A-FE572CBB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5" y="149484"/>
            <a:ext cx="9218059" cy="73021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Registration of binary (0/1) actigraphy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B978-E119-4C46-8528-EE2E005D8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548D99-5757-D748-92C4-AFCB3BADA673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51440-7C3F-41D5-BE50-5C31C896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0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61F5F8-DB6B-3E41-BB5C-1C93BDE5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“activity”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DD8A1-DE87-3441-BBC9-E2B79953F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14550"/>
            <a:ext cx="61722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1132F-80E2-4047-99E9-F7C3C088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2089383"/>
            <a:ext cx="7329488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Registration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5" y="2330245"/>
            <a:ext cx="6099465" cy="304973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2018434" y="2057400"/>
                <a:ext cx="1067666" cy="323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solidFill>
                    <a:srgbClr val="389DAA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434" y="2057400"/>
                <a:ext cx="1067666" cy="323230"/>
              </a:xfrm>
              <a:prstGeom prst="rect">
                <a:avLst/>
              </a:prstGeom>
              <a:blipFill>
                <a:blip r:embed="rId4"/>
                <a:stretch>
                  <a:fillRect r="-470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3890096" y="2069771"/>
                <a:ext cx="800100" cy="335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500" i="1">
                          <a:solidFill>
                            <a:srgbClr val="389DAA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solidFill>
                    <a:srgbClr val="389DAA"/>
                  </a:solidFill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96" y="2069771"/>
                <a:ext cx="800100" cy="335092"/>
              </a:xfrm>
              <a:prstGeom prst="rect">
                <a:avLst/>
              </a:prstGeom>
              <a:blipFill>
                <a:blip r:embed="rId5"/>
                <a:stretch>
                  <a:fillRect r="-5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657851" y="1996211"/>
                <a:ext cx="1724891" cy="43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5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500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500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389DAA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1" y="1996211"/>
                <a:ext cx="1724891" cy="437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6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14D73F-66EF-9743-AF57-7109EB41E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Step 1</a:t>
                </a:r>
              </a:p>
              <a:p>
                <a:pPr lvl="1"/>
                <a:r>
                  <a:rPr lang="en-US" dirty="0"/>
                  <a:t>Underlying probability of being active is registration ‘template’</a:t>
                </a:r>
              </a:p>
              <a:p>
                <a:pPr lvl="1"/>
                <a:r>
                  <a:rPr lang="en-US" dirty="0"/>
                  <a:t>Estimate template,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conditional on current estimate of time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acc>
                    <m:r>
                      <a:rPr lang="en-US" i="1" dirty="0">
                        <a:solidFill>
                          <a:srgbClr val="286FB7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Step 2</a:t>
                </a:r>
              </a:p>
              <a:p>
                <a:pPr lvl="1"/>
                <a:r>
                  <a:rPr lang="en-US" dirty="0"/>
                  <a:t>Inverse warping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map from observed to registered time</a:t>
                </a:r>
              </a:p>
              <a:p>
                <a:pPr lvl="1"/>
                <a:r>
                  <a:rPr lang="en-US" dirty="0"/>
                  <a:t>Estimate inverse warping function,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Warping step is MLE conditional on template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b="1" i="1" dirty="0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Iterate between step (1) and step (2) until alignment</a:t>
                </a:r>
              </a:p>
              <a:p>
                <a:endParaRPr lang="en-US" dirty="0"/>
              </a:p>
              <a:p>
                <a:r>
                  <a:rPr lang="en-US" dirty="0"/>
                  <a:t>Focus on computational efficiency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E14D73F-66EF-9743-AF57-7109EB41E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6154FC-F70B-6943-B022-A070D0B7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Exponential family 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7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3035-7BF9-6C42-82E5-A49EDFA4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digression …</a:t>
            </a:r>
          </a:p>
          <a:p>
            <a:endParaRPr lang="en-US" dirty="0"/>
          </a:p>
          <a:p>
            <a:r>
              <a:rPr lang="en-US" dirty="0"/>
              <a:t>FPCA is a variation on PCA that involves smoothness in eigenfunctions</a:t>
            </a:r>
          </a:p>
          <a:p>
            <a:r>
              <a:rPr lang="en-US" dirty="0"/>
              <a:t>Most often, the process is to</a:t>
            </a:r>
          </a:p>
          <a:p>
            <a:pPr lvl="1"/>
            <a:r>
              <a:rPr lang="en-US" dirty="0"/>
              <a:t>Compute a covariance from observed data vectors</a:t>
            </a:r>
          </a:p>
          <a:p>
            <a:pPr lvl="1"/>
            <a:r>
              <a:rPr lang="en-US" dirty="0"/>
              <a:t>Smooth the covariance, after removing off-diagonal elements</a:t>
            </a:r>
          </a:p>
          <a:p>
            <a:pPr lvl="1"/>
            <a:r>
              <a:rPr lang="en-US" dirty="0"/>
              <a:t>Decompose resulting covariance matrix to obtain eigenfunctions (vectors) and score variances</a:t>
            </a:r>
          </a:p>
          <a:p>
            <a:pPr lvl="1"/>
            <a:r>
              <a:rPr lang="en-US" dirty="0"/>
              <a:t>Scores are estimated in a mixed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300" dirty="0"/>
              <a:t>FPCA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8380F-5E56-1443-A6E0-32ACFB95F115}"/>
                  </a:ext>
                </a:extLst>
              </p:cNvPr>
              <p:cNvSpPr txBox="1"/>
              <p:nvPr/>
            </p:nvSpPr>
            <p:spPr>
              <a:xfrm>
                <a:off x="2598831" y="4953000"/>
                <a:ext cx="3946337" cy="1661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br>
                  <a:rPr lang="en-US" i="1" dirty="0">
                    <a:solidFill>
                      <a:srgbClr val="286FB7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100" i="1" dirty="0">
                  <a:solidFill>
                    <a:srgbClr val="286FB7"/>
                  </a:solidFill>
                  <a:latin typeface="Cambria Math" charset="0"/>
                </a:endParaRPr>
              </a:p>
              <a:p>
                <a:endParaRPr lang="en-US" dirty="0">
                  <a:solidFill>
                    <a:srgbClr val="389DAA"/>
                  </a:solidFill>
                </a:endParaRPr>
              </a:p>
              <a:p>
                <a:endParaRPr lang="en-US" sz="1500" dirty="0">
                  <a:solidFill>
                    <a:srgbClr val="286FB7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8380F-5E56-1443-A6E0-32ACFB95F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31" y="4953000"/>
                <a:ext cx="3946337" cy="1661480"/>
              </a:xfrm>
              <a:prstGeom prst="rect">
                <a:avLst/>
              </a:prstGeom>
              <a:blipFill>
                <a:blip r:embed="rId3"/>
                <a:stretch>
                  <a:fillRect l="-643" t="-46212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680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3035-7BF9-6C42-82E5-A49EDFA4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Probabilistic / Bayesian methods provide an alternative to the usual covariance decomposition approach</a:t>
            </a:r>
          </a:p>
          <a:p>
            <a:r>
              <a:rPr lang="en-US" dirty="0"/>
              <a:t>Model is of interest is still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priors for the mean and eigenfunctions (vectors)</a:t>
            </a:r>
          </a:p>
          <a:p>
            <a:r>
              <a:rPr lang="en-US" dirty="0"/>
              <a:t>MLE is equivalent, up to rotation, to the covariance decomposition method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300" dirty="0"/>
              <a:t>Probabilistic (F)PCA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8380F-5E56-1443-A6E0-32ACFB95F115}"/>
                  </a:ext>
                </a:extLst>
              </p:cNvPr>
              <p:cNvSpPr txBox="1"/>
              <p:nvPr/>
            </p:nvSpPr>
            <p:spPr>
              <a:xfrm>
                <a:off x="2571019" y="2628900"/>
                <a:ext cx="3946337" cy="1661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br>
                  <a:rPr lang="en-US" i="1" dirty="0">
                    <a:solidFill>
                      <a:srgbClr val="286FB7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100" i="1" dirty="0">
                  <a:solidFill>
                    <a:srgbClr val="286FB7"/>
                  </a:solidFill>
                  <a:latin typeface="Cambria Math" charset="0"/>
                </a:endParaRPr>
              </a:p>
              <a:p>
                <a:endParaRPr lang="en-US" dirty="0">
                  <a:solidFill>
                    <a:srgbClr val="389DAA"/>
                  </a:solidFill>
                </a:endParaRPr>
              </a:p>
              <a:p>
                <a:endParaRPr lang="en-US" sz="1500" dirty="0">
                  <a:solidFill>
                    <a:srgbClr val="286FB7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E8380F-5E56-1443-A6E0-32ACFB95F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019" y="2628900"/>
                <a:ext cx="3946337" cy="1661480"/>
              </a:xfrm>
              <a:prstGeom prst="rect">
                <a:avLst/>
              </a:prstGeom>
              <a:blipFill>
                <a:blip r:embed="rId3"/>
                <a:stretch>
                  <a:fillRect l="-321" t="-46212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24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06499-594F-4CD3-8EBD-D384BDF4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4" y="877185"/>
            <a:ext cx="8404333" cy="536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43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E4AB0-F5E6-9345-8EB8-8D4B54BE53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Estimate template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b="1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solidFill>
                          <a:srgbClr val="389DAA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1" i="1">
                        <a:solidFill>
                          <a:srgbClr val="389DAA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by exponential family FPCA</a:t>
                </a:r>
              </a:p>
              <a:p>
                <a:r>
                  <a:rPr lang="en-US" dirty="0"/>
                  <a:t>Model is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300033" indent="-257175">
                  <a:buFont typeface="Arial"/>
                  <a:buChar char="•"/>
                </a:pPr>
                <a:endParaRPr lang="en-US" dirty="0">
                  <a:solidFill>
                    <a:srgbClr val="389DAA"/>
                  </a:solidFill>
                </a:endParaRPr>
              </a:p>
              <a:p>
                <a:pPr marL="300033" indent="-257175">
                  <a:buFont typeface="Arial"/>
                  <a:buChar char="•"/>
                </a:pPr>
                <a:r>
                  <a:rPr lang="en-US" dirty="0">
                    <a:solidFill>
                      <a:srgbClr val="286FB7"/>
                    </a:solidFill>
                  </a:rPr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∼</m:t>
                    </m:r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𝐸𝑥𝑝𝑜𝑛𝑒𝑛𝑡𝑖𝑎𝑙</m:t>
                    </m:r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𝐹𝑎𝑚𝑖𝑙𝑦</m:t>
                    </m:r>
                  </m:oMath>
                </a14:m>
                <a:endParaRPr lang="en-US" i="1" dirty="0">
                  <a:solidFill>
                    <a:srgbClr val="286FB7"/>
                  </a:solidFill>
                  <a:latin typeface="Cambria Math" charset="0"/>
                </a:endParaRPr>
              </a:p>
              <a:p>
                <a:pPr marL="300033" indent="-257175">
                  <a:buFont typeface="Arial"/>
                  <a:buChar char="•"/>
                </a:pPr>
                <a:r>
                  <a:rPr lang="en-US" dirty="0">
                    <a:solidFill>
                      <a:srgbClr val="286FB7"/>
                    </a:solidFill>
                  </a:rPr>
                  <a:t>Subject specific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∼(0, </m:t>
                    </m:r>
                    <m:sSub>
                      <m:sSub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rgbClr val="286FB7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286FB7"/>
                  </a:solidFill>
                </a:endParaRPr>
              </a:p>
              <a:p>
                <a:pPr marL="300033" indent="-257175">
                  <a:buFont typeface="Arial"/>
                  <a:buChar char="•"/>
                </a:pPr>
                <a:r>
                  <a:rPr lang="en-US" dirty="0">
                    <a:solidFill>
                      <a:srgbClr val="286FB7"/>
                    </a:solidFill>
                  </a:rPr>
                  <a:t>We implicitly condition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solidFill>
                      <a:srgbClr val="286FB7"/>
                    </a:solidFill>
                  </a:rPr>
                  <a:t> when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86FB7"/>
                    </a:solidFill>
                  </a:rPr>
                  <a:t> is known</a:t>
                </a:r>
              </a:p>
              <a:p>
                <a:pPr marL="300033" indent="-257175">
                  <a:buFont typeface="Arial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E4AB0-F5E6-9345-8EB8-8D4B54BE5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632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300" dirty="0"/>
              <a:t>Back to registration – Step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726447" y="2628901"/>
                <a:ext cx="3405612" cy="1707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𝐸</m:t>
                          </m:r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|"/>
                          <m:endChr m:val="]"/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286FB7"/>
                  </a:solidFill>
                  <a:latin typeface="Cambria Math" charset="0"/>
                </a:endParaRPr>
              </a:p>
              <a:p>
                <a:pPr/>
                <a:br>
                  <a:rPr lang="en-US" i="1" dirty="0">
                    <a:solidFill>
                      <a:srgbClr val="286FB7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389DAA"/>
                  </a:solidFill>
                </a:endParaRPr>
              </a:p>
              <a:p>
                <a:endParaRPr lang="en-US" sz="1500" dirty="0">
                  <a:solidFill>
                    <a:srgbClr val="286FB7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447" y="2628901"/>
                <a:ext cx="3405612" cy="1707647"/>
              </a:xfrm>
              <a:prstGeom prst="rect">
                <a:avLst/>
              </a:prstGeom>
              <a:blipFill>
                <a:blip r:embed="rId4"/>
                <a:stretch>
                  <a:fillRect l="-743" t="-26667" r="-1859" b="-8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089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E4AB0-F5E6-9345-8EB8-8D4B54BE53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286FB7"/>
                    </a:solidFill>
                  </a:rPr>
                  <a:t>Expand functions using B-spline bases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286FB7"/>
                        </a:solidFill>
                        <a:latin typeface="Cambria Math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86FB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86FB7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286FB7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Framework is general, but for binary data</a:t>
                </a:r>
              </a:p>
              <a:p>
                <a:pPr marL="600035" lvl="1" indent="-257175"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89DA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389DAA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89DAA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∼</m:t>
                    </m:r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𝐵𝑒𝑟𝑛𝑜𝑢𝑙𝑙𝑖</m:t>
                    </m:r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)]</m:t>
                    </m:r>
                  </m:oMath>
                </a14:m>
                <a:endParaRPr lang="en-US" dirty="0">
                  <a:solidFill>
                    <a:srgbClr val="389DAA"/>
                  </a:solidFill>
                </a:endParaRPr>
              </a:p>
              <a:p>
                <a:pPr marL="600035" lvl="1" indent="-257175"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∼</m:t>
                    </m:r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𝑀𝑉𝑁</m:t>
                    </m:r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(0, </m:t>
                    </m:r>
                    <m:sSub>
                      <m:sSubPr>
                        <m:ctrlPr>
                          <a:rPr lang="en-US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389DAA"/>
                  </a:solidFill>
                </a:endParaRPr>
              </a:p>
              <a:p>
                <a:pPr marL="600035" lvl="1" indent="-257175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⋅</m:t>
                        </m:r>
                      </m:e>
                    </m:d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𝑙𝑜𝑔𝑖𝑡</m:t>
                    </m:r>
                    <m:d>
                      <m:dPr>
                        <m:ctrlPr>
                          <a:rPr lang="en-US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⋅</m:t>
                        </m:r>
                      </m:e>
                    </m:d>
                  </m:oMath>
                </a14:m>
                <a:endParaRPr lang="en-US" dirty="0">
                  <a:solidFill>
                    <a:srgbClr val="389DAA"/>
                  </a:solidFill>
                </a:endParaRPr>
              </a:p>
              <a:p>
                <a:endParaRPr lang="en-US" dirty="0">
                  <a:solidFill>
                    <a:srgbClr val="389DAA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E4AB0-F5E6-9345-8EB8-8D4B54BE5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0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300" dirty="0"/>
              <a:t>Exponential-family FPCA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9180C-621E-CE4E-B4D3-CE8505F9C738}"/>
                  </a:ext>
                </a:extLst>
              </p:cNvPr>
              <p:cNvSpPr txBox="1"/>
              <p:nvPr/>
            </p:nvSpPr>
            <p:spPr>
              <a:xfrm>
                <a:off x="2914650" y="2514600"/>
                <a:ext cx="3653501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𝐸</m:t>
                          </m:r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]"/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389DAA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srgbClr val="389DA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1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rgbClr val="286FB7"/>
                  </a:solidFill>
                  <a:latin typeface="Cambria Math" charset="0"/>
                </a:endParaRPr>
              </a:p>
              <a:p>
                <a:pPr/>
                <a:br>
                  <a:rPr lang="en-US" i="1" dirty="0">
                    <a:solidFill>
                      <a:srgbClr val="286FB7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389DAA"/>
                                      </a:solidFill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89DAA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100">
                          <a:solidFill>
                            <a:srgbClr val="286FB7"/>
                          </a:solidFill>
                          <a:latin typeface="Cambria Math" charset="0"/>
                        </a:rPr>
                        <m:t>Θ</m:t>
                      </m:r>
                      <m:d>
                        <m:d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Θ</m:t>
                          </m:r>
                        </m:sub>
                      </m:sSub>
                      <m:r>
                        <a:rPr lang="en-US" sz="2100" i="1">
                          <a:solidFill>
                            <a:srgbClr val="286FB7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100">
                          <a:solidFill>
                            <a:srgbClr val="286FB7"/>
                          </a:solidFill>
                          <a:latin typeface="Cambria Math" charset="0"/>
                        </a:rPr>
                        <m:t>Θ</m:t>
                      </m:r>
                      <m:d>
                        <m:d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1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100" b="1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en-US" sz="2100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89DAA"/>
                  </a:solidFill>
                </a:endParaRPr>
              </a:p>
              <a:p>
                <a:endParaRPr lang="en-US" sz="1500" dirty="0">
                  <a:solidFill>
                    <a:srgbClr val="286FB7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9180C-621E-CE4E-B4D3-CE8505F9C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2514600"/>
                <a:ext cx="3653501" cy="1154162"/>
              </a:xfrm>
              <a:prstGeom prst="rect">
                <a:avLst/>
              </a:prstGeom>
              <a:blipFill>
                <a:blip r:embed="rId4"/>
                <a:stretch>
                  <a:fillRect l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348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106F8-EFCA-8B4E-B7B5-BA735B1BD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template, stretch time domain to match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57175" indent="-257175">
                  <a:buFont typeface="Arial"/>
                  <a:buChar char="•"/>
                </a:pPr>
                <a:r>
                  <a:rPr lang="en-US" dirty="0">
                    <a:solidFill>
                      <a:srgbClr val="286FB7"/>
                    </a:solidFill>
                  </a:rPr>
                  <a:t>Constrained optimization problem </a:t>
                </a:r>
              </a:p>
              <a:p>
                <a:pPr marL="600035" lvl="1" indent="-257175">
                  <a:buFont typeface="Arial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i="1" dirty="0">
                  <a:solidFill>
                    <a:srgbClr val="389DAA"/>
                  </a:solidFill>
                  <a:latin typeface="Cambria Math" charset="0"/>
                </a:endParaRPr>
              </a:p>
              <a:p>
                <a:pPr marL="600035" lvl="1" indent="-257175">
                  <a:buFont typeface="Arial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solidFill>
                          <a:srgbClr val="389DAA"/>
                        </a:solidFill>
                        <a:latin typeface="Cambria Math" charset="0"/>
                      </a:rPr>
                      <m:t>(1)=1</m:t>
                    </m:r>
                  </m:oMath>
                </a14:m>
                <a:endParaRPr lang="en-US" dirty="0">
                  <a:solidFill>
                    <a:srgbClr val="389DAA"/>
                  </a:solidFill>
                </a:endParaRPr>
              </a:p>
              <a:p>
                <a:pPr marL="600035" lvl="1" indent="-257175">
                  <a:buFont typeface="Arial"/>
                  <a:buChar char="•"/>
                </a:pPr>
                <a:r>
                  <a:rPr lang="en-US" dirty="0">
                    <a:solidFill>
                      <a:srgbClr val="389DAA"/>
                    </a:solidFill>
                  </a:rPr>
                  <a:t>Strictly increasing</a:t>
                </a:r>
                <a:endParaRPr lang="en-US" dirty="0">
                  <a:solidFill>
                    <a:srgbClr val="286FB7"/>
                  </a:solidFill>
                </a:endParaRPr>
              </a:p>
              <a:p>
                <a:pPr marL="257175" indent="-257175">
                  <a:buFont typeface="Arial"/>
                  <a:buChar char="•"/>
                </a:pPr>
                <a:endParaRPr lang="en-US" dirty="0">
                  <a:solidFill>
                    <a:srgbClr val="286FB7"/>
                  </a:solidFill>
                </a:endParaRPr>
              </a:p>
              <a:p>
                <a:pPr marL="257175" indent="-257175">
                  <a:buFont typeface="Arial"/>
                  <a:buChar char="•"/>
                </a:pPr>
                <a:r>
                  <a:rPr lang="en-US" dirty="0">
                    <a:solidFill>
                      <a:srgbClr val="286FB7"/>
                    </a:solidFill>
                  </a:rPr>
                  <a:t>Uses subject-specific means,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286FB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b="1" i="1">
                            <a:solidFill>
                              <a:srgbClr val="286FB7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86FB7"/>
                    </a:solidFill>
                  </a:rPr>
                  <a:t>, from FPCA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106F8-EFCA-8B4E-B7B5-BA735B1BD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0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300" dirty="0"/>
                  <a:t>Registration Step 2: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300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300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𝒉</m:t>
                        </m:r>
                      </m:e>
                      <m:sub>
                        <m:r>
                          <a:rPr lang="en-US" sz="3300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  <m:sup>
                        <m:r>
                          <a:rPr lang="en-US" sz="3300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3300" i="1">
                            <a:solidFill>
                              <a:srgbClr val="389DAA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bSup>
                    <m:d>
                      <m:dPr>
                        <m:ctrlPr>
                          <a:rPr lang="en-US" sz="3300" i="1">
                            <a:solidFill>
                              <a:srgbClr val="389DA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300" i="1">
                                <a:solidFill>
                                  <a:srgbClr val="389DA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300" i="1">
                                <a:solidFill>
                                  <a:srgbClr val="389DAA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3300" i="1">
                                <a:solidFill>
                                  <a:srgbClr val="389DAA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sz="3300" i="1">
                                <a:solidFill>
                                  <a:srgbClr val="389DAA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en-US" sz="33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15" t="-2740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971801" y="2284363"/>
                <a:ext cx="3276410" cy="1199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389D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389D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389DAA"/>
                                      </a:solidFill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389DAA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389DAA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]"/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rgbClr val="286FB7"/>
                  </a:solidFill>
                  <a:latin typeface="Cambria Math" charset="0"/>
                </a:endParaRPr>
              </a:p>
              <a:p>
                <a:pPr/>
                <a:br>
                  <a:rPr lang="en-US" i="1" dirty="0">
                    <a:solidFill>
                      <a:srgbClr val="286FB7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286FB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286FB7"/>
                                      </a:solidFill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286FB7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286FB7"/>
                          </a:solidFill>
                          <a:latin typeface="Cambria Math" charset="0"/>
                        </a:rPr>
                        <m:t>Θ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Θ</m:t>
                          </m:r>
                        </m:sub>
                      </m:sSub>
                      <m:r>
                        <a:rPr lang="en-US" i="1">
                          <a:solidFill>
                            <a:srgbClr val="286FB7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286FB7"/>
                          </a:solidFill>
                          <a:latin typeface="Cambria Math" charset="0"/>
                        </a:rPr>
                        <m:t>Θ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286F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286FB7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286F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286FB7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89DAA"/>
                  </a:solidFill>
                </a:endParaRPr>
              </a:p>
              <a:p>
                <a:endParaRPr lang="en-US" sz="1500" dirty="0">
                  <a:solidFill>
                    <a:srgbClr val="286FB7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1" y="2284363"/>
                <a:ext cx="3276410" cy="1199367"/>
              </a:xfrm>
              <a:prstGeom prst="rect">
                <a:avLst/>
              </a:prstGeom>
              <a:blipFill>
                <a:blip r:embed="rId5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548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C4B81-D032-4343-8DB5-02893FED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Binary FPCA (C++ backend)</a:t>
            </a:r>
          </a:p>
          <a:p>
            <a:r>
              <a:rPr lang="en-US" dirty="0"/>
              <a:t>Constrained optimization with known gradient in </a:t>
            </a:r>
            <a:r>
              <a:rPr lang="en-US" sz="1500" dirty="0" err="1">
                <a:latin typeface="Monaco" pitchFamily="2" charset="77"/>
              </a:rPr>
              <a:t>constrOptim</a:t>
            </a:r>
            <a:r>
              <a:rPr lang="en-US" sz="1500" dirty="0">
                <a:latin typeface="Monaco" pitchFamily="2" charset="77"/>
              </a:rPr>
              <a:t>()</a:t>
            </a:r>
          </a:p>
          <a:p>
            <a:endParaRPr lang="en-US" dirty="0"/>
          </a:p>
          <a:p>
            <a:r>
              <a:rPr lang="en-US" dirty="0"/>
              <a:t>R package </a:t>
            </a:r>
            <a:r>
              <a:rPr lang="en-US" sz="1500" dirty="0" err="1">
                <a:latin typeface="Monaco" pitchFamily="2" charset="77"/>
              </a:rPr>
              <a:t>registr</a:t>
            </a:r>
            <a:endParaRPr lang="en-US" sz="1500" dirty="0">
              <a:latin typeface="Monaco" pitchFamily="2" charset="77"/>
            </a:endParaRPr>
          </a:p>
          <a:p>
            <a:r>
              <a:rPr lang="en-US" sz="1500" dirty="0" err="1">
                <a:latin typeface="Monaco" pitchFamily="2" charset="77"/>
              </a:rPr>
              <a:t>refund.shiny</a:t>
            </a:r>
            <a:r>
              <a:rPr lang="en-US" sz="1500" dirty="0">
                <a:latin typeface="Monaco" pitchFamily="2" charset="77"/>
              </a:rPr>
              <a:t> </a:t>
            </a:r>
            <a:r>
              <a:rPr lang="en-US" dirty="0"/>
              <a:t>plotting</a:t>
            </a:r>
          </a:p>
          <a:p>
            <a:r>
              <a:rPr lang="en-US" sz="1500" dirty="0" err="1">
                <a:latin typeface="Monaco" pitchFamily="2" charset="77"/>
              </a:rPr>
              <a:t>tidyfun</a:t>
            </a:r>
            <a:r>
              <a:rPr lang="en-US" sz="1500" dirty="0">
                <a:latin typeface="Monaco" pitchFamily="2" charset="77"/>
              </a:rPr>
              <a:t> </a:t>
            </a:r>
            <a:r>
              <a:rPr lang="en-US" dirty="0"/>
              <a:t>integration coming soon!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93CD9-2C60-1746-87FA-58925247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C73BA-0F35-2D45-AAF1-626FC87A4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11" y="3714261"/>
            <a:ext cx="1943589" cy="194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46749-57C9-704C-AA0F-EB7641BBA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91" y="3768102"/>
            <a:ext cx="1590209" cy="18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2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86A1-EE82-B04D-9885-8858EA0A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BLSA – post-registration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2C538-FC88-C14C-9057-C3A9F53F8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3" y="2114550"/>
            <a:ext cx="765095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10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08A4-C212-41EA-9700-A3300ED5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EFB10-AD62-4CDF-92A5-909CEC96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Wrobel, J., Zipunnikov, V., </a:t>
            </a:r>
            <a:r>
              <a:rPr lang="en-US" dirty="0" err="1"/>
              <a:t>Schrack</a:t>
            </a:r>
            <a:r>
              <a:rPr lang="en-US" dirty="0"/>
              <a:t>, J. and Goldsmith, J., 2019. Registration for exponential family functional data. </a:t>
            </a:r>
            <a:r>
              <a:rPr lang="en-US" i="1" dirty="0"/>
              <a:t>Biometrics</a:t>
            </a:r>
            <a:r>
              <a:rPr lang="en-US" dirty="0"/>
              <a:t>, </a:t>
            </a:r>
            <a:r>
              <a:rPr lang="en-US" i="1" dirty="0"/>
              <a:t>75</a:t>
            </a:r>
            <a:r>
              <a:rPr lang="en-US" dirty="0"/>
              <a:t>(1), pp.48-57.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5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CFCE3-C442-4CE7-BAD7-81D1CD29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59"/>
            <a:ext cx="9144000" cy="65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8C226-A9D3-4FC6-AA69-41AB8CCF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866"/>
            <a:ext cx="9144000" cy="55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0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601B0-3917-4AC5-9103-CC2D0974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553"/>
            <a:ext cx="9144000" cy="5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9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2BA18-BF6E-47B6-930A-0EAE1566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72"/>
            <a:ext cx="9144000" cy="58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EF948-15FB-44B9-8806-505ABC59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574"/>
            <a:ext cx="9144000" cy="5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41861</TotalTime>
  <Words>994</Words>
  <Application>Microsoft Macintosh PowerPoint</Application>
  <PresentationFormat>On-screen Show (4:3)</PresentationFormat>
  <Paragraphs>221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Cambria Math</vt:lpstr>
      <vt:lpstr>Monaco</vt:lpstr>
      <vt:lpstr>Roboto</vt:lpstr>
      <vt:lpstr>Office Theme</vt:lpstr>
      <vt:lpstr>Wearables: other functional approaches</vt:lpstr>
      <vt:lpstr>Overview</vt:lpstr>
      <vt:lpstr>Multi-level functional principal component analysis  (MFPCA)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Multi-level Matrix-Variate Analysis  (MMVA)</vt:lpstr>
      <vt:lpstr>Background</vt:lpstr>
      <vt:lpstr>Background</vt:lpstr>
      <vt:lpstr>Background</vt:lpstr>
      <vt:lpstr>Minute-level activity profiles</vt:lpstr>
      <vt:lpstr>No-event group subject</vt:lpstr>
      <vt:lpstr>Event-group subject</vt:lpstr>
      <vt:lpstr>Multilevel Matrix-Variate Analysis (MMVA)</vt:lpstr>
      <vt:lpstr>MMVA</vt:lpstr>
      <vt:lpstr>MMVA</vt:lpstr>
      <vt:lpstr>MMVA</vt:lpstr>
      <vt:lpstr>MMVA</vt:lpstr>
      <vt:lpstr>Reference</vt:lpstr>
      <vt:lpstr>Multi-level Generalized Function-on-Scalar Regression and 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</vt:lpstr>
      <vt:lpstr>Registration of binary (0/1) actigraphy profiles</vt:lpstr>
      <vt:lpstr>Binary “activity”</vt:lpstr>
      <vt:lpstr>Registration</vt:lpstr>
      <vt:lpstr>Exponential family registration</vt:lpstr>
      <vt:lpstr>FPCA</vt:lpstr>
      <vt:lpstr>Probabilistic (F)PCA</vt:lpstr>
      <vt:lpstr>Back to registration – Step 1</vt:lpstr>
      <vt:lpstr>Exponential-family FPCA</vt:lpstr>
      <vt:lpstr>Registration Step 2: Estimate h_i^(-1) (t_i^∗ )</vt:lpstr>
      <vt:lpstr>Implementation</vt:lpstr>
      <vt:lpstr>BLSA – post-registration</vt:lpstr>
      <vt:lpstr>References:</vt:lpstr>
    </vt:vector>
  </TitlesOfParts>
  <Company>JHSPH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Aging, Energy, and Accelerometry</dc:title>
  <dc:creator>Jennifer Schrack</dc:creator>
  <cp:lastModifiedBy>Jeff Goldsmith</cp:lastModifiedBy>
  <cp:revision>736</cp:revision>
  <cp:lastPrinted>2019-07-28T18:06:50Z</cp:lastPrinted>
  <dcterms:created xsi:type="dcterms:W3CDTF">2012-09-07T17:26:04Z</dcterms:created>
  <dcterms:modified xsi:type="dcterms:W3CDTF">2019-07-28T18:07:10Z</dcterms:modified>
</cp:coreProperties>
</file>